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6"/>
  </p:notesMasterIdLst>
  <p:sldIdLst>
    <p:sldId id="311" r:id="rId5"/>
    <p:sldId id="312" r:id="rId6"/>
    <p:sldId id="313" r:id="rId7"/>
    <p:sldId id="314" r:id="rId8"/>
    <p:sldId id="304" r:id="rId9"/>
    <p:sldId id="305" r:id="rId10"/>
    <p:sldId id="306" r:id="rId11"/>
    <p:sldId id="307" r:id="rId12"/>
    <p:sldId id="308" r:id="rId13"/>
    <p:sldId id="309" r:id="rId14"/>
    <p:sldId id="310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B2B0"/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102" d="100"/>
          <a:sy n="102" d="100"/>
        </p:scale>
        <p:origin x="954" y="31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Zhao Xiaoqi" userId="e5ab3834-06ea-436f-b597-2d001ce83606" providerId="ADAL" clId="{EBA4BB46-F9EA-44C2-9C31-FAD1CF68A13E}"/>
    <pc:docChg chg="custSel modSld">
      <pc:chgData name="Zhao Xiaoqi" userId="e5ab3834-06ea-436f-b597-2d001ce83606" providerId="ADAL" clId="{EBA4BB46-F9EA-44C2-9C31-FAD1CF68A13E}" dt="2023-11-01T19:20:54.943" v="22" actId="27636"/>
      <pc:docMkLst>
        <pc:docMk/>
      </pc:docMkLst>
      <pc:sldChg chg="modSp mod">
        <pc:chgData name="Zhao Xiaoqi" userId="e5ab3834-06ea-436f-b597-2d001ce83606" providerId="ADAL" clId="{EBA4BB46-F9EA-44C2-9C31-FAD1CF68A13E}" dt="2023-11-01T19:20:54.943" v="22" actId="27636"/>
        <pc:sldMkLst>
          <pc:docMk/>
          <pc:sldMk cId="1476137269" sldId="304"/>
        </pc:sldMkLst>
        <pc:spChg chg="mod">
          <ac:chgData name="Zhao Xiaoqi" userId="e5ab3834-06ea-436f-b597-2d001ce83606" providerId="ADAL" clId="{EBA4BB46-F9EA-44C2-9C31-FAD1CF68A13E}" dt="2023-11-01T19:20:54.943" v="22" actId="27636"/>
          <ac:spMkLst>
            <pc:docMk/>
            <pc:sldMk cId="1476137269" sldId="304"/>
            <ac:spMk id="9" creationId="{F9A70E70-C058-4A66-85BB-82F2C235E05B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12/15/2024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rchimatetool.com/downloads/archi/ea/change-log.txt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D09C10-31CC-C02F-4D45-F307F87588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36A11420-4210-2D85-A4E0-C6D4478AEA7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910606" y="820132"/>
            <a:ext cx="6004874" cy="2601971"/>
          </a:xfrm>
        </p:spPr>
        <p:txBody>
          <a:bodyPr>
            <a:normAutofit/>
          </a:bodyPr>
          <a:lstStyle/>
          <a:p>
            <a:r>
              <a:rPr lang="en-US" sz="4800" dirty="0"/>
              <a:t>Archi 5.5 Features Intro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72C4E5BB-FF4A-70FA-06C1-B9E033DC2FC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Pre-Released at 2024/12/06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C043E01-351C-DFBB-7CD7-8F9B0F3D0E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80" y="2439133"/>
            <a:ext cx="3314700" cy="1276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60A6FE3-83F2-05DD-31C6-F40B8FD1619B}"/>
              </a:ext>
            </a:extLst>
          </p:cNvPr>
          <p:cNvSpPr txBox="1"/>
          <p:nvPr/>
        </p:nvSpPr>
        <p:spPr>
          <a:xfrm>
            <a:off x="7112000" y="5833795"/>
            <a:ext cx="46898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hlinkClick r:id="rId3"/>
              </a:rPr>
              <a:t>https://www.archimatetool.com/downloads/archi/ea/change-log.txt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230168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 fontScale="90000"/>
          </a:bodyPr>
          <a:lstStyle/>
          <a:p>
            <a:r>
              <a:rPr lang="en-US" dirty="0"/>
              <a:t>Understand Archi Model File structure – 2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4204836"/>
            <a:ext cx="4379976" cy="613370"/>
          </a:xfrm>
        </p:spPr>
        <p:txBody>
          <a:bodyPr/>
          <a:lstStyle/>
          <a:p>
            <a:r>
              <a:rPr lang="en-US" altLang="zh-CN" dirty="0"/>
              <a:t>Xiaoqi Zhao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5ACEA4E-49D1-F4F3-AB8B-CB8B785155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80" y="2439133"/>
            <a:ext cx="3314700" cy="1276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9237513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/>
          </a:bodyPr>
          <a:lstStyle/>
          <a:p>
            <a:r>
              <a:rPr lang="en-US"/>
              <a:t>Hide Folders in Model Tree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4204836"/>
            <a:ext cx="4379976" cy="613370"/>
          </a:xfrm>
        </p:spPr>
        <p:txBody>
          <a:bodyPr/>
          <a:lstStyle/>
          <a:p>
            <a:r>
              <a:rPr lang="en-US" altLang="zh-CN" dirty="0"/>
              <a:t>Xiaoqi Zhao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5ACEA4E-49D1-F4F3-AB8B-CB8B785155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80" y="2439133"/>
            <a:ext cx="3314700" cy="1276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8848649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474366-A122-C2BF-1490-993ACCCB70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A1D4B41E-DAD3-B0BA-2072-A9D6F4E926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 Features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C9D79B36-47EC-914F-312B-01492FCFDF2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/>
          </a:bodyPr>
          <a:lstStyle/>
          <a:p>
            <a:r>
              <a:rPr lang="en-US" dirty="0"/>
              <a:t>Add line style to diagram objects (solid, dotted and dashed)</a:t>
            </a:r>
          </a:p>
          <a:p>
            <a:r>
              <a:rPr lang="en-US" dirty="0"/>
              <a:t>Delete container object in a diagram and keep children</a:t>
            </a:r>
          </a:p>
          <a:p>
            <a:r>
              <a:rPr lang="en-US" dirty="0"/>
              <a:t>Add Views to Models Tree search filter</a:t>
            </a:r>
          </a:p>
          <a:p>
            <a:r>
              <a:rPr lang="en-US" dirty="0"/>
              <a:t>User Property keys are now selected in a dialog in the Models Tree search filter</a:t>
            </a:r>
          </a:p>
          <a:p>
            <a:r>
              <a:rPr lang="en-US" dirty="0"/>
              <a:t>Diagram connections are now hidden when nested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81EC290-0FFB-A589-A34A-45EECE35B6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EFAE22D-6075-47C4-C1B6-2058CECE2A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682C36-47C2-7BA4-0981-FA764E063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6A07245-E67B-4EB9-819B-A4F5286B361A}"/>
              </a:ext>
            </a:extLst>
          </p:cNvPr>
          <p:cNvSpPr/>
          <p:nvPr/>
        </p:nvSpPr>
        <p:spPr>
          <a:xfrm>
            <a:off x="754145" y="1646238"/>
            <a:ext cx="10599656" cy="1690851"/>
          </a:xfrm>
          <a:prstGeom prst="roundRect">
            <a:avLst>
              <a:gd name="adj" fmla="val 7149"/>
            </a:avLst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2616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5D8E2-62A8-9DF1-A83E-B4B9FFCA4D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0A1107A9-E366-6F70-8CBB-F220FD2CC6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Improvements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0557A35D-6EA9-3A01-DF5D-2CA200018E8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/>
          </a:bodyPr>
          <a:lstStyle/>
          <a:p>
            <a:r>
              <a:rPr lang="en-US" altLang="zh-CN" dirty="0"/>
              <a:t>Bundled Java Runtime is version 17.0.13</a:t>
            </a:r>
          </a:p>
          <a:p>
            <a:r>
              <a:rPr lang="en-US" dirty="0"/>
              <a:t>Nested connection to connections are no longer deleted but are now hidden</a:t>
            </a:r>
          </a:p>
          <a:p>
            <a:r>
              <a:rPr lang="en-US" dirty="0"/>
              <a:t>Ensure a minimum label width of labels in Property sections</a:t>
            </a:r>
          </a:p>
          <a:p>
            <a:r>
              <a:rPr lang="en-US" dirty="0"/>
              <a:t>Add support for default values of internal features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59D8FA0-7289-DACE-962F-67FEEE330C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4588A0-CB4C-E53A-BC26-33602C761C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830D30F-6E95-64E4-964B-115F6DA69D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76E3FAE-7F87-3610-2621-1CD619711999}"/>
              </a:ext>
            </a:extLst>
          </p:cNvPr>
          <p:cNvSpPr/>
          <p:nvPr/>
        </p:nvSpPr>
        <p:spPr>
          <a:xfrm>
            <a:off x="753570" y="1825625"/>
            <a:ext cx="10600230" cy="407621"/>
          </a:xfrm>
          <a:prstGeom prst="roundRect">
            <a:avLst/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2759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F20650-DA4A-7023-E933-5A26B1B71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5017A700-8FF4-AC44-C529-A7DFB4B421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Fixes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DAABC848-C901-B65F-71EF-7FA47551EC1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/>
          </a:bodyPr>
          <a:lstStyle/>
          <a:p>
            <a:r>
              <a:rPr lang="en-US" dirty="0"/>
              <a:t>Fix diagram objects not selected on right-click (regression in version 5.4)</a:t>
            </a:r>
          </a:p>
          <a:p>
            <a:r>
              <a:rPr lang="en-US" dirty="0"/>
              <a:t>Fix possible dangling connections when nesting connections with connections</a:t>
            </a:r>
          </a:p>
          <a:p>
            <a:r>
              <a:rPr lang="en-US" dirty="0"/>
              <a:t>Check for possible NPE when selecting objects in diagrams</a:t>
            </a:r>
          </a:p>
          <a:p>
            <a:r>
              <a:rPr lang="en-US" dirty="0"/>
              <a:t>Internal improvements and fixes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EC4C01F-E470-E926-6AE1-D9B7E9FC0F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21C9083-2407-CC83-9D41-D8BD368ED4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6AA3B0-F4E1-3148-A9A5-3A94244BC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4585481-E4AA-02ED-2955-0C2323B1CEF1}"/>
              </a:ext>
            </a:extLst>
          </p:cNvPr>
          <p:cNvSpPr/>
          <p:nvPr/>
        </p:nvSpPr>
        <p:spPr>
          <a:xfrm>
            <a:off x="838201" y="1690688"/>
            <a:ext cx="10515600" cy="967763"/>
          </a:xfrm>
          <a:prstGeom prst="roundRect">
            <a:avLst/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5225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/>
          </a:bodyPr>
          <a:lstStyle/>
          <a:p>
            <a:r>
              <a:rPr lang="en-US" dirty="0"/>
              <a:t>Archi 5.2 Features Intro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Released at 2023/11/1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5ACEA4E-49D1-F4F3-AB8B-CB8B785155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80" y="2439133"/>
            <a:ext cx="3314700" cy="1276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0A9D7EA-1DDF-0D0D-785D-D7E67DFD78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 Features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F296479-A1A9-2D1A-8B90-6AB67BA9D0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Support multi-selection editing of User Properties</a:t>
            </a:r>
          </a:p>
          <a:p>
            <a:r>
              <a:rPr lang="en-US" dirty="0"/>
              <a:t>Can now set line widths on figures</a:t>
            </a:r>
          </a:p>
          <a:p>
            <a:r>
              <a:rPr lang="en-US" dirty="0"/>
              <a:t>“Derive line </a:t>
            </a:r>
            <a:r>
              <a:rPr lang="en-US" dirty="0" err="1"/>
              <a:t>colour</a:t>
            </a:r>
            <a:r>
              <a:rPr lang="en-US" dirty="0"/>
              <a:t> from fill </a:t>
            </a:r>
            <a:r>
              <a:rPr lang="en-US" dirty="0" err="1"/>
              <a:t>colour</a:t>
            </a:r>
            <a:r>
              <a:rPr lang="en-US" dirty="0"/>
              <a:t>” is no longer an application setting and can now be set for each figure in the Properties Appearance tab</a:t>
            </a:r>
          </a:p>
          <a:p>
            <a:r>
              <a:rPr lang="en-US" dirty="0"/>
              <a:t>SVG/PDF Image Export – Add options to draw text as shapes, embed fonts, workaround text clipping</a:t>
            </a:r>
          </a:p>
          <a:p>
            <a:r>
              <a:rPr lang="en-US" dirty="0"/>
              <a:t>[Label Expressions] Source and target of connections reference model objects if there are no view objects</a:t>
            </a:r>
          </a:p>
          <a:p>
            <a:r>
              <a:rPr lang="en-US" dirty="0"/>
              <a:t>[HTML Report] Add an “Analysis” tab to show usage of concepts in Views and Relations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93089D-121C-DF1C-3E81-B226D1A0B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C91F1F-7515-9FE4-CFD8-BC818FDA1A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710804-5FE5-298D-AFE1-8C66FCCEA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4D01E56-C0D1-73E8-738B-BDF5C3739A56}"/>
              </a:ext>
            </a:extLst>
          </p:cNvPr>
          <p:cNvSpPr/>
          <p:nvPr/>
        </p:nvSpPr>
        <p:spPr>
          <a:xfrm>
            <a:off x="1140069" y="1790456"/>
            <a:ext cx="10213731" cy="407621"/>
          </a:xfrm>
          <a:prstGeom prst="roundRect">
            <a:avLst/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8064F6E-F62A-CFF8-6F4B-37530BD7C5E4}"/>
              </a:ext>
            </a:extLst>
          </p:cNvPr>
          <p:cNvSpPr/>
          <p:nvPr/>
        </p:nvSpPr>
        <p:spPr>
          <a:xfrm>
            <a:off x="1140069" y="2250830"/>
            <a:ext cx="10213731" cy="407621"/>
          </a:xfrm>
          <a:prstGeom prst="roundRect">
            <a:avLst/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EC29E18-0031-E089-91AC-CCB298B12F2B}"/>
              </a:ext>
            </a:extLst>
          </p:cNvPr>
          <p:cNvSpPr/>
          <p:nvPr/>
        </p:nvSpPr>
        <p:spPr>
          <a:xfrm>
            <a:off x="1140069" y="5275384"/>
            <a:ext cx="10213731" cy="738554"/>
          </a:xfrm>
          <a:prstGeom prst="roundRect">
            <a:avLst>
              <a:gd name="adj" fmla="val 9524"/>
            </a:avLst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3046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0A9D7EA-1DDF-0D0D-785D-D7E67DFD78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Improvements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F296479-A1A9-2D1A-8B90-6AB67BA9D0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Properties Appearance tab contents has been re-</a:t>
            </a:r>
            <a:r>
              <a:rPr lang="en-US" dirty="0" err="1"/>
              <a:t>organised</a:t>
            </a:r>
            <a:endParaRPr lang="en-US" dirty="0"/>
          </a:p>
          <a:p>
            <a:r>
              <a:rPr lang="en-US" dirty="0"/>
              <a:t>Hints window now supports dark theme (JS in Hints has to be enabled in Archi’s preferences for this to work)</a:t>
            </a:r>
          </a:p>
          <a:p>
            <a:r>
              <a:rPr lang="en-US" dirty="0"/>
              <a:t>Change some magic connector texts to match those in TOG specification</a:t>
            </a:r>
          </a:p>
          <a:p>
            <a:r>
              <a:rPr lang="en-US" dirty="0"/>
              <a:t>Limit amount of Properties menu items in Search Widget</a:t>
            </a:r>
          </a:p>
          <a:p>
            <a:r>
              <a:rPr lang="en-US" dirty="0"/>
              <a:t>Use virtual tables for Properties dialogs and limit maximum amount of items in combo boxes</a:t>
            </a:r>
          </a:p>
          <a:p>
            <a:r>
              <a:rPr lang="en-US" dirty="0"/>
              <a:t>Format Painter now copies border style for Notes and Groups</a:t>
            </a:r>
          </a:p>
          <a:p>
            <a:r>
              <a:rPr lang="en-US" dirty="0"/>
              <a:t>Add support for future coArchi 2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93089D-121C-DF1C-3E81-B226D1A0B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C91F1F-7515-9FE4-CFD8-BC818FDA1A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710804-5FE5-298D-AFE1-8C66FCCEA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94D01E56-C0D1-73E8-738B-BDF5C3739A56}"/>
              </a:ext>
            </a:extLst>
          </p:cNvPr>
          <p:cNvSpPr/>
          <p:nvPr/>
        </p:nvSpPr>
        <p:spPr>
          <a:xfrm>
            <a:off x="1140069" y="1790456"/>
            <a:ext cx="10213731" cy="407621"/>
          </a:xfrm>
          <a:prstGeom prst="roundRect">
            <a:avLst/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EC29E18-0031-E089-91AC-CCB298B12F2B}"/>
              </a:ext>
            </a:extLst>
          </p:cNvPr>
          <p:cNvSpPr/>
          <p:nvPr/>
        </p:nvSpPr>
        <p:spPr>
          <a:xfrm>
            <a:off x="1140069" y="4976447"/>
            <a:ext cx="10213731" cy="407621"/>
          </a:xfrm>
          <a:prstGeom prst="roundRect">
            <a:avLst>
              <a:gd name="adj" fmla="val 9524"/>
            </a:avLst>
          </a:prstGeom>
          <a:solidFill>
            <a:srgbClr val="66B2B0">
              <a:alpha val="30196"/>
            </a:srgb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2403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B0A9D7EA-1DDF-0D0D-785D-D7E67DFD78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Fixes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F296479-A1A9-2D1A-8B90-6AB67BA9D0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515600" cy="4351338"/>
          </a:xfrm>
        </p:spPr>
        <p:txBody>
          <a:bodyPr>
            <a:normAutofit/>
          </a:bodyPr>
          <a:lstStyle/>
          <a:p>
            <a:r>
              <a:rPr lang="en-US" dirty="0"/>
              <a:t>Fix line width on some figures not displaying correctly on Windows hi-dpi</a:t>
            </a:r>
          </a:p>
          <a:p>
            <a:r>
              <a:rPr lang="en-US" dirty="0"/>
              <a:t>Canvas Image should have white background in dark theme</a:t>
            </a:r>
          </a:p>
          <a:p>
            <a:r>
              <a:rPr lang="en-US" dirty="0"/>
              <a:t>Workaround splash image inverted on macOS Sonoma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93089D-121C-DF1C-3E81-B226D1A0B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C91F1F-7515-9FE4-CFD8-BC818FDA1A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710804-5FE5-298D-AFE1-8C66FCCEAA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291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>
            <a:normAutofit fontScale="90000"/>
          </a:bodyPr>
          <a:lstStyle/>
          <a:p>
            <a:r>
              <a:rPr lang="en-US" dirty="0"/>
              <a:t>Understand Archi Model File structure – 1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4204836"/>
            <a:ext cx="4379976" cy="613370"/>
          </a:xfrm>
        </p:spPr>
        <p:txBody>
          <a:bodyPr/>
          <a:lstStyle/>
          <a:p>
            <a:r>
              <a:rPr lang="en-US" altLang="zh-CN" dirty="0"/>
              <a:t>Xiaoqi Zhao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5ACEA4E-49D1-F4F3-AB8B-CB8B785155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580" y="2439133"/>
            <a:ext cx="3314700" cy="12763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9853099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{EE42B0DC-4D6C-44D5-B189-51D2E3E7067D}tf16411248_win32</Template>
  <TotalTime>170</TotalTime>
  <Words>421</Words>
  <Application>Microsoft Office PowerPoint</Application>
  <PresentationFormat>Widescreen</PresentationFormat>
  <Paragraphs>64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Office Theme</vt:lpstr>
      <vt:lpstr>Archi 5.5 Features Intro</vt:lpstr>
      <vt:lpstr>New Features</vt:lpstr>
      <vt:lpstr>Improvements</vt:lpstr>
      <vt:lpstr>Fixes</vt:lpstr>
      <vt:lpstr>Archi 5.2 Features Intro</vt:lpstr>
      <vt:lpstr>New Features</vt:lpstr>
      <vt:lpstr>Improvements</vt:lpstr>
      <vt:lpstr>Fixes</vt:lpstr>
      <vt:lpstr>Understand Archi Model File structure – 1</vt:lpstr>
      <vt:lpstr>Understand Archi Model File structure – 2</vt:lpstr>
      <vt:lpstr>Hide Folders in Model Tree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Archi 5.2</dc:title>
  <dc:creator>Zhao Xiaoqi</dc:creator>
  <cp:lastModifiedBy>Xiaoqi Zhao</cp:lastModifiedBy>
  <cp:revision>8</cp:revision>
  <dcterms:created xsi:type="dcterms:W3CDTF">2023-11-01T19:09:20Z</dcterms:created>
  <dcterms:modified xsi:type="dcterms:W3CDTF">2024-12-15T01:43:40Z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  <property fmtid="{D5CDD505-2E9C-101B-9397-08002B2CF9AE}" pid="4" name="MSIP_Label_19540963-e559-4020-8a90-fe8a502c2801_Enabled">
    <vt:lpwstr>true</vt:lpwstr>
  </property>
  <property fmtid="{D5CDD505-2E9C-101B-9397-08002B2CF9AE}" pid="5" name="MSIP_Label_19540963-e559-4020-8a90-fe8a502c2801_SetDate">
    <vt:lpwstr>2023-11-01T19:12:26Z</vt:lpwstr>
  </property>
  <property fmtid="{D5CDD505-2E9C-101B-9397-08002B2CF9AE}" pid="6" name="MSIP_Label_19540963-e559-4020-8a90-fe8a502c2801_Method">
    <vt:lpwstr>Standard</vt:lpwstr>
  </property>
  <property fmtid="{D5CDD505-2E9C-101B-9397-08002B2CF9AE}" pid="7" name="MSIP_Label_19540963-e559-4020-8a90-fe8a502c2801_Name">
    <vt:lpwstr>19540963-e559-4020-8a90-fe8a502c2801</vt:lpwstr>
  </property>
  <property fmtid="{D5CDD505-2E9C-101B-9397-08002B2CF9AE}" pid="8" name="MSIP_Label_19540963-e559-4020-8a90-fe8a502c2801_SiteId">
    <vt:lpwstr>f25493ae-1c98-41d7-8a33-0be75f5fe603</vt:lpwstr>
  </property>
  <property fmtid="{D5CDD505-2E9C-101B-9397-08002B2CF9AE}" pid="9" name="MSIP_Label_19540963-e559-4020-8a90-fe8a502c2801_ActionId">
    <vt:lpwstr>5a627b69-6798-438b-8748-ce61d6295083</vt:lpwstr>
  </property>
  <property fmtid="{D5CDD505-2E9C-101B-9397-08002B2CF9AE}" pid="10" name="MSIP_Label_19540963-e559-4020-8a90-fe8a502c2801_ContentBits">
    <vt:lpwstr>0</vt:lpwstr>
  </property>
</Properties>
</file>